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8" r:id="rId2"/>
    <p:sldId id="286" r:id="rId3"/>
    <p:sldId id="292" r:id="rId4"/>
    <p:sldId id="291" r:id="rId5"/>
    <p:sldId id="26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45E"/>
    <a:srgbClr val="002060"/>
    <a:srgbClr val="50AE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5" autoAdjust="0"/>
    <p:restoredTop sz="92875" autoAdjust="0"/>
  </p:normalViewPr>
  <p:slideViewPr>
    <p:cSldViewPr>
      <p:cViewPr varScale="1">
        <p:scale>
          <a:sx n="108" d="100"/>
          <a:sy n="108" d="100"/>
        </p:scale>
        <p:origin x="160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50A96-E824-4A0D-9F7C-297ED6D84655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AF5D1A-B339-4CAA-BD28-B0B0733D2D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777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ADA89DA2-D35C-4B8F-B07A-008CC2354F46}" type="slidenum">
              <a:rPr lang="ru-RU" altLang="ru-RU">
                <a:solidFill>
                  <a:srgbClr val="000000"/>
                </a:solidFill>
              </a:rPr>
              <a:pPr/>
              <a:t>1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406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485EFBED-7D8B-49CD-80F9-95F34AAF69DC}" type="slidenum">
              <a:rPr lang="ru-RU" altLang="ru-RU">
                <a:solidFill>
                  <a:srgbClr val="000000"/>
                </a:solidFill>
              </a:rPr>
              <a:pPr/>
              <a:t>4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105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6C2CE4-8574-4AFA-98A8-44D0739D585E}" type="slidenum">
              <a:rPr lang="ru-RU" altLang="ru-RU" smtClean="0">
                <a:solidFill>
                  <a:srgbClr val="000000"/>
                </a:solidFill>
                <a:cs typeface="Arial" pitchFamily="34" charset="0"/>
              </a:rPr>
              <a:pPr/>
              <a:t>5</a:t>
            </a:fld>
            <a:endParaRPr lang="ru-RU" altLang="ru-RU" smtClean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109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F880-3444-4F96-B8CD-EC99C52F64E5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68C-DECB-4F25-8F6B-EB4D0F7606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F880-3444-4F96-B8CD-EC99C52F64E5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68C-DECB-4F25-8F6B-EB4D0F7606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F880-3444-4F96-B8CD-EC99C52F64E5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68C-DECB-4F25-8F6B-EB4D0F7606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F880-3444-4F96-B8CD-EC99C52F64E5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68C-DECB-4F25-8F6B-EB4D0F7606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F880-3444-4F96-B8CD-EC99C52F64E5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68C-DECB-4F25-8F6B-EB4D0F7606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F880-3444-4F96-B8CD-EC99C52F64E5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68C-DECB-4F25-8F6B-EB4D0F7606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F880-3444-4F96-B8CD-EC99C52F64E5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68C-DECB-4F25-8F6B-EB4D0F7606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F880-3444-4F96-B8CD-EC99C52F64E5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68C-DECB-4F25-8F6B-EB4D0F7606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F880-3444-4F96-B8CD-EC99C52F64E5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68C-DECB-4F25-8F6B-EB4D0F7606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F880-3444-4F96-B8CD-EC99C52F64E5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68C-DECB-4F25-8F6B-EB4D0F7606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F880-3444-4F96-B8CD-EC99C52F64E5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7068C-DECB-4F25-8F6B-EB4D0F7606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7F880-3444-4F96-B8CD-EC99C52F64E5}" type="datetimeFigureOut">
              <a:rPr lang="ru-RU" smtClean="0"/>
              <a:pPr/>
              <a:t>03.07.2024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7068C-DECB-4F25-8F6B-EB4D0F7606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6" descr="C:\Users\user\Desktop\фон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338" y="1916113"/>
            <a:ext cx="3997325" cy="395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3" descr="E:\rtc_prezent_png\rtc_shapk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-26988"/>
            <a:ext cx="9158288" cy="1247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Заголовок 1"/>
          <p:cNvSpPr>
            <a:spLocks noGrp="1"/>
          </p:cNvSpPr>
          <p:nvPr>
            <p:ph type="ctrTitle"/>
          </p:nvPr>
        </p:nvSpPr>
        <p:spPr>
          <a:xfrm>
            <a:off x="144463" y="44450"/>
            <a:ext cx="8964612" cy="1055688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800" b="1" dirty="0" smtClean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Черновик заявления на ЕПГУ</a:t>
            </a:r>
          </a:p>
        </p:txBody>
      </p:sp>
      <p:pic>
        <p:nvPicPr>
          <p:cNvPr id="15367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583363"/>
            <a:ext cx="939641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8" name="AutoShape 4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5369" name="AutoShape 6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296863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5370" name="AutoShape 8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449263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5371" name="AutoShape 17" descr="https://www.pngkey.com/png/full/45-453882_open-laptop-icon.png"/>
          <p:cNvSpPr>
            <a:spLocks noChangeAspect="1" noChangeArrowheads="1"/>
          </p:cNvSpPr>
          <p:nvPr/>
        </p:nvSpPr>
        <p:spPr bwMode="auto">
          <a:xfrm>
            <a:off x="601663" y="3127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5372" name="AutoShape 28" descr="https://www.pinclipart.com/picdir/middle/327-3277775_service-catalog-academic-technologies-transparent-background-e-waste.png"/>
          <p:cNvSpPr>
            <a:spLocks noChangeAspect="1" noChangeArrowheads="1"/>
          </p:cNvSpPr>
          <p:nvPr/>
        </p:nvSpPr>
        <p:spPr bwMode="auto">
          <a:xfrm>
            <a:off x="754063" y="4651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5373" name="AutoShape 2" descr="https://www.clipartmax.com/png/full/103-1038590_file-emoji-u1f4bb-svg-computer-emoji-black-and-white.png"/>
          <p:cNvSpPr>
            <a:spLocks noChangeAspect="1" noChangeArrowheads="1"/>
          </p:cNvSpPr>
          <p:nvPr/>
        </p:nvSpPr>
        <p:spPr bwMode="auto">
          <a:xfrm>
            <a:off x="906463" y="6175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5374" name="AutoShape 13" descr="https://www.pinclipart.com/picdir/middle/327-3277775_service-catalog-academic-technologies-transparent-background-e-waste.png"/>
          <p:cNvSpPr>
            <a:spLocks noChangeAspect="1" noChangeArrowheads="1"/>
          </p:cNvSpPr>
          <p:nvPr/>
        </p:nvSpPr>
        <p:spPr bwMode="auto">
          <a:xfrm>
            <a:off x="1058863" y="769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27" y="1305217"/>
            <a:ext cx="2737023" cy="495528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543645"/>
            <a:ext cx="2664296" cy="474311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628800"/>
            <a:ext cx="2448272" cy="4502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64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V="1">
            <a:off x="5225143" y="8708"/>
            <a:ext cx="1718189" cy="4851323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>
            <a:off x="0" y="1781246"/>
            <a:ext cx="631507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 flipV="1">
            <a:off x="2" y="4834968"/>
            <a:ext cx="9128758" cy="1786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Прямоугольник 73"/>
          <p:cNvSpPr/>
          <p:nvPr/>
        </p:nvSpPr>
        <p:spPr>
          <a:xfrm>
            <a:off x="22861" y="5981821"/>
            <a:ext cx="9109228" cy="86093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Заголовок 1"/>
          <p:cNvSpPr txBox="1">
            <a:spLocks/>
          </p:cNvSpPr>
          <p:nvPr/>
        </p:nvSpPr>
        <p:spPr>
          <a:xfrm>
            <a:off x="5776495" y="5989932"/>
            <a:ext cx="3453654" cy="8234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ea typeface="Cambria" pitchFamily="18" charset="0"/>
                <a:cs typeface="+mj-cs"/>
              </a:rPr>
              <a:t>Уведомления</a:t>
            </a: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ea typeface="Cambria" pitchFamily="18" charset="0"/>
                <a:cs typeface="+mj-cs"/>
              </a:rPr>
              <a:t> о статусе заявления будут приходить в личный кабинет </a:t>
            </a:r>
            <a:r>
              <a:rPr kumimoji="0" lang="ru-RU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ea typeface="Cambria" pitchFamily="18" charset="0"/>
                <a:cs typeface="+mj-cs"/>
              </a:rPr>
              <a:t>Госуслуг</a:t>
            </a: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ea typeface="Cambria" pitchFamily="18" charset="0"/>
                <a:cs typeface="+mj-cs"/>
              </a:rPr>
              <a:t> и на электронную почту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itchFamily="34" charset="0"/>
              <a:ea typeface="Cambria" pitchFamily="18" charset="0"/>
              <a:cs typeface="+mj-cs"/>
            </a:endParaRPr>
          </a:p>
        </p:txBody>
      </p:sp>
      <p:sp>
        <p:nvSpPr>
          <p:cNvPr id="71" name="Заголовок 1"/>
          <p:cNvSpPr txBox="1">
            <a:spLocks/>
          </p:cNvSpPr>
          <p:nvPr/>
        </p:nvSpPr>
        <p:spPr>
          <a:xfrm>
            <a:off x="56244" y="6196257"/>
            <a:ext cx="4500594" cy="5000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ea typeface="Cambria" pitchFamily="18" charset="0"/>
                <a:cs typeface="+mj-cs"/>
              </a:rPr>
              <a:t>Техническая и методологическая поддержка: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(4862) 43-25-96, 73-17-79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itchFamily="34" charset="0"/>
              <a:ea typeface="Cambria" pitchFamily="18" charset="0"/>
              <a:cs typeface="+mj-cs"/>
            </a:endParaRPr>
          </a:p>
        </p:txBody>
      </p:sp>
      <p:sp>
        <p:nvSpPr>
          <p:cNvPr id="86" name="Овал 85"/>
          <p:cNvSpPr/>
          <p:nvPr/>
        </p:nvSpPr>
        <p:spPr>
          <a:xfrm>
            <a:off x="67461" y="2057427"/>
            <a:ext cx="428628" cy="42862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Овал 86"/>
          <p:cNvSpPr/>
          <p:nvPr/>
        </p:nvSpPr>
        <p:spPr>
          <a:xfrm>
            <a:off x="67461" y="2937908"/>
            <a:ext cx="428628" cy="42862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Овал 87"/>
          <p:cNvSpPr/>
          <p:nvPr/>
        </p:nvSpPr>
        <p:spPr>
          <a:xfrm>
            <a:off x="56244" y="3960949"/>
            <a:ext cx="428628" cy="42862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Овал 88"/>
          <p:cNvSpPr/>
          <p:nvPr/>
        </p:nvSpPr>
        <p:spPr>
          <a:xfrm>
            <a:off x="67461" y="5059026"/>
            <a:ext cx="428628" cy="42862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Заголовок 1"/>
          <p:cNvSpPr txBox="1">
            <a:spLocks/>
          </p:cNvSpPr>
          <p:nvPr/>
        </p:nvSpPr>
        <p:spPr>
          <a:xfrm>
            <a:off x="67461" y="1894397"/>
            <a:ext cx="3755360" cy="7546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-5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ea typeface="Cambria" pitchFamily="18" charset="0"/>
                <a:cs typeface="+mj-cs"/>
              </a:rPr>
              <a:t>На главной странице портала перейдите</a:t>
            </a:r>
            <a:br>
              <a:rPr kumimoji="0" lang="ru-RU" sz="1600" b="0" i="0" u="none" strike="noStrike" kern="1200" cap="none" spc="-5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ea typeface="Cambria" pitchFamily="18" charset="0"/>
                <a:cs typeface="+mj-cs"/>
              </a:rPr>
            </a:br>
            <a:r>
              <a:rPr kumimoji="0" lang="ru-RU" sz="1600" b="0" i="0" u="none" strike="noStrike" kern="1200" cap="none" spc="-5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ea typeface="Cambria" pitchFamily="18" charset="0"/>
                <a:cs typeface="+mj-cs"/>
              </a:rPr>
              <a:t>к поиску,       введите </a:t>
            </a:r>
            <a:r>
              <a:rPr kumimoji="0" lang="ru-RU" sz="1600" b="1" i="0" u="none" strike="noStrike" kern="1200" cap="none" spc="-50" normalizeH="0" noProof="0" dirty="0" smtClean="0">
                <a:ln>
                  <a:noFill/>
                </a:ln>
                <a:solidFill>
                  <a:srgbClr val="0070C0"/>
                </a:solidFill>
                <a:uLnTx/>
                <a:uFillTx/>
                <a:latin typeface="Arial Narrow" pitchFamily="34" charset="0"/>
                <a:ea typeface="Cambria" pitchFamily="18" charset="0"/>
                <a:cs typeface="+mj-cs"/>
              </a:rPr>
              <a:t>«Школа»</a:t>
            </a:r>
            <a:br>
              <a:rPr kumimoji="0" lang="ru-RU" sz="1600" b="1" i="0" u="none" strike="noStrike" kern="1200" cap="none" spc="-50" normalizeH="0" noProof="0" dirty="0" smtClean="0">
                <a:ln>
                  <a:noFill/>
                </a:ln>
                <a:solidFill>
                  <a:srgbClr val="0070C0"/>
                </a:solidFill>
                <a:uLnTx/>
                <a:uFillTx/>
                <a:latin typeface="Arial Narrow" pitchFamily="34" charset="0"/>
                <a:ea typeface="Cambria" pitchFamily="18" charset="0"/>
                <a:cs typeface="+mj-cs"/>
              </a:rPr>
            </a:br>
            <a:r>
              <a:rPr kumimoji="0" lang="ru-RU" sz="1600" b="0" i="0" u="none" strike="noStrike" kern="1200" cap="none" spc="-5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ea typeface="Cambria" pitchFamily="18" charset="0"/>
                <a:cs typeface="+mj-cs"/>
              </a:rPr>
              <a:t>и нажмите </a:t>
            </a:r>
            <a:r>
              <a:rPr kumimoji="0" lang="ru-RU" sz="1600" b="1" i="0" u="none" strike="noStrike" kern="1200" cap="none" spc="-50" normalizeH="0" noProof="0" dirty="0" smtClean="0">
                <a:ln>
                  <a:noFill/>
                </a:ln>
                <a:solidFill>
                  <a:srgbClr val="0070C0"/>
                </a:solidFill>
                <a:uLnTx/>
                <a:uFillTx/>
                <a:latin typeface="Arial Narrow" pitchFamily="34" charset="0"/>
                <a:ea typeface="Cambria" pitchFamily="18" charset="0"/>
                <a:cs typeface="+mj-cs"/>
              </a:rPr>
              <a:t>«Подать заявление»</a:t>
            </a:r>
            <a:endParaRPr kumimoji="0" lang="ru-RU" sz="1600" b="1" i="0" u="none" strike="noStrike" kern="1200" cap="none" spc="-50" normalizeH="0" baseline="0" noProof="0" dirty="0">
              <a:ln>
                <a:noFill/>
              </a:ln>
              <a:solidFill>
                <a:srgbClr val="0070C0"/>
              </a:solidFill>
              <a:uLnTx/>
              <a:uFillTx/>
              <a:latin typeface="Arial Narrow" pitchFamily="34" charset="0"/>
              <a:ea typeface="Cambria" pitchFamily="18" charset="0"/>
              <a:cs typeface="+mj-cs"/>
            </a:endParaRPr>
          </a:p>
        </p:txBody>
      </p:sp>
      <p:sp>
        <p:nvSpPr>
          <p:cNvPr id="35" name="Заголовок 1"/>
          <p:cNvSpPr txBox="1">
            <a:spLocks/>
          </p:cNvSpPr>
          <p:nvPr/>
        </p:nvSpPr>
        <p:spPr>
          <a:xfrm>
            <a:off x="755576" y="581554"/>
            <a:ext cx="3528392" cy="11314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ea typeface="Cambria" pitchFamily="18" charset="0"/>
                <a:cs typeface="+mj-cs"/>
              </a:rPr>
              <a:t>Перейдите</a:t>
            </a:r>
            <a:r>
              <a:rPr kumimoji="0" lang="ru-RU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ea typeface="Cambria" pitchFamily="18" charset="0"/>
                <a:cs typeface="+mj-cs"/>
              </a:rPr>
              <a:t> </a:t>
            </a: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ea typeface="Cambria" pitchFamily="18" charset="0"/>
                <a:cs typeface="+mj-cs"/>
              </a:rPr>
              <a:t>на сайт </a:t>
            </a:r>
            <a:r>
              <a:rPr kumimoji="0" lang="en-US" b="1" i="0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uLnTx/>
                <a:uFillTx/>
                <a:latin typeface="Arial Narrow" pitchFamily="34" charset="0"/>
                <a:ea typeface="Cambria" pitchFamily="18" charset="0"/>
                <a:cs typeface="+mj-cs"/>
              </a:rPr>
              <a:t>www.</a:t>
            </a:r>
            <a:r>
              <a:rPr lang="en-US" b="1" u="sng" dirty="0" smtClean="0">
                <a:solidFill>
                  <a:srgbClr val="0070C0"/>
                </a:solidFill>
                <a:latin typeface="Arial Narrow" pitchFamily="34" charset="0"/>
                <a:ea typeface="Cambria" pitchFamily="18" charset="0"/>
                <a:cs typeface="+mj-cs"/>
              </a:rPr>
              <a:t>gosuslugi.ru</a:t>
            </a:r>
            <a:r>
              <a:rPr lang="ru-RU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и выполните вход в личный кабинет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ea typeface="Cambria" pitchFamily="18" charset="0"/>
                <a:cs typeface="+mj-cs"/>
              </a:rPr>
              <a:t> 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itchFamily="34" charset="0"/>
              <a:ea typeface="Cambria" pitchFamily="18" charset="0"/>
              <a:cs typeface="+mj-cs"/>
            </a:endParaRPr>
          </a:p>
        </p:txBody>
      </p:sp>
      <p:pic>
        <p:nvPicPr>
          <p:cNvPr id="36" name="Picture 11" descr="C:\Users\user\Desktop\bd14574d-b0d3-498f-b703-910697f848a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77" b="92442" l="9884" r="100000">
                        <a14:foregroundMark x1="13663" y1="36628" x2="13663" y2="36628"/>
                        <a14:foregroundMark x1="28779" y1="38953" x2="28779" y2="38953"/>
                        <a14:foregroundMark x1="34012" y1="38953" x2="34012" y2="38953"/>
                        <a14:foregroundMark x1="36919" y1="53779" x2="36919" y2="53779"/>
                        <a14:foregroundMark x1="47965" y1="53779" x2="47965" y2="53779"/>
                        <a14:foregroundMark x1="58430" y1="54360" x2="58430" y2="54360"/>
                        <a14:foregroundMark x1="67442" y1="56686" x2="67442" y2="56686"/>
                        <a14:foregroundMark x1="25581" y1="59012" x2="25581" y2="59012"/>
                        <a14:foregroundMark x1="16860" y1="59012" x2="16860" y2="59012"/>
                      </a14:backgroundRemoval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7194304" y="87738"/>
            <a:ext cx="1507996" cy="1507996"/>
          </a:xfrm>
          <a:prstGeom prst="rect">
            <a:avLst/>
          </a:prstGeom>
          <a:noFill/>
        </p:spPr>
      </p:pic>
      <p:sp>
        <p:nvSpPr>
          <p:cNvPr id="37" name="Овал 36"/>
          <p:cNvSpPr/>
          <p:nvPr/>
        </p:nvSpPr>
        <p:spPr>
          <a:xfrm>
            <a:off x="67461" y="976979"/>
            <a:ext cx="428628" cy="42862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Заголовок 1"/>
          <p:cNvSpPr txBox="1">
            <a:spLocks/>
          </p:cNvSpPr>
          <p:nvPr/>
        </p:nvSpPr>
        <p:spPr>
          <a:xfrm>
            <a:off x="526682" y="2990078"/>
            <a:ext cx="3239879" cy="4389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Затем выберите </a:t>
            </a:r>
            <a:r>
              <a:rPr lang="ru-RU" sz="1600" b="1" dirty="0" smtClean="0">
                <a:solidFill>
                  <a:srgbClr val="0070C0"/>
                </a:solidFill>
                <a:latin typeface="Arial Narrow" pitchFamily="34" charset="0"/>
                <a:ea typeface="Cambria" pitchFamily="18" charset="0"/>
                <a:cs typeface="+mj-cs"/>
              </a:rPr>
              <a:t>«В другом регионе»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uLnTx/>
              <a:uFillTx/>
              <a:latin typeface="Arial Narrow" pitchFamily="34" charset="0"/>
              <a:ea typeface="Cambria" pitchFamily="18" charset="0"/>
              <a:cs typeface="+mj-cs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-3961" y="-14300"/>
            <a:ext cx="6781000" cy="5958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Блок-схема: данные 61"/>
          <p:cNvSpPr/>
          <p:nvPr/>
        </p:nvSpPr>
        <p:spPr>
          <a:xfrm flipH="1" flipV="1">
            <a:off x="6304551" y="-1"/>
            <a:ext cx="667355" cy="581554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2218"/>
              <a:gd name="connsiteY0" fmla="*/ 10000 h 10000"/>
              <a:gd name="connsiteX1" fmla="*/ 4218 w 12218"/>
              <a:gd name="connsiteY1" fmla="*/ 0 h 10000"/>
              <a:gd name="connsiteX2" fmla="*/ 12218 w 12218"/>
              <a:gd name="connsiteY2" fmla="*/ 0 h 10000"/>
              <a:gd name="connsiteX3" fmla="*/ 10218 w 12218"/>
              <a:gd name="connsiteY3" fmla="*/ 10000 h 10000"/>
              <a:gd name="connsiteX4" fmla="*/ 0 w 12218"/>
              <a:gd name="connsiteY4" fmla="*/ 10000 h 10000"/>
              <a:gd name="connsiteX0" fmla="*/ 0 w 10810"/>
              <a:gd name="connsiteY0" fmla="*/ 10000 h 10000"/>
              <a:gd name="connsiteX1" fmla="*/ 2810 w 10810"/>
              <a:gd name="connsiteY1" fmla="*/ 0 h 10000"/>
              <a:gd name="connsiteX2" fmla="*/ 10810 w 10810"/>
              <a:gd name="connsiteY2" fmla="*/ 0 h 10000"/>
              <a:gd name="connsiteX3" fmla="*/ 8810 w 10810"/>
              <a:gd name="connsiteY3" fmla="*/ 10000 h 10000"/>
              <a:gd name="connsiteX4" fmla="*/ 0 w 10810"/>
              <a:gd name="connsiteY4" fmla="*/ 10000 h 10000"/>
              <a:gd name="connsiteX0" fmla="*/ 0 w 10810"/>
              <a:gd name="connsiteY0" fmla="*/ 10000 h 10000"/>
              <a:gd name="connsiteX1" fmla="*/ 2364 w 10810"/>
              <a:gd name="connsiteY1" fmla="*/ 48 h 10000"/>
              <a:gd name="connsiteX2" fmla="*/ 10810 w 10810"/>
              <a:gd name="connsiteY2" fmla="*/ 0 h 10000"/>
              <a:gd name="connsiteX3" fmla="*/ 8810 w 10810"/>
              <a:gd name="connsiteY3" fmla="*/ 10000 h 10000"/>
              <a:gd name="connsiteX4" fmla="*/ 0 w 10810"/>
              <a:gd name="connsiteY4" fmla="*/ 10000 h 10000"/>
              <a:gd name="connsiteX0" fmla="*/ 0 w 10810"/>
              <a:gd name="connsiteY0" fmla="*/ 10000 h 10000"/>
              <a:gd name="connsiteX1" fmla="*/ 3174 w 10810"/>
              <a:gd name="connsiteY1" fmla="*/ 89 h 10000"/>
              <a:gd name="connsiteX2" fmla="*/ 10810 w 10810"/>
              <a:gd name="connsiteY2" fmla="*/ 0 h 10000"/>
              <a:gd name="connsiteX3" fmla="*/ 8810 w 10810"/>
              <a:gd name="connsiteY3" fmla="*/ 10000 h 10000"/>
              <a:gd name="connsiteX4" fmla="*/ 0 w 1081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10" h="10000">
                <a:moveTo>
                  <a:pt x="0" y="10000"/>
                </a:moveTo>
                <a:lnTo>
                  <a:pt x="3174" y="89"/>
                </a:lnTo>
                <a:lnTo>
                  <a:pt x="10810" y="0"/>
                </a:lnTo>
                <a:lnTo>
                  <a:pt x="8810" y="10000"/>
                </a:lnTo>
                <a:lnTo>
                  <a:pt x="0" y="1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67461" y="-4791"/>
            <a:ext cx="6646878" cy="59886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</a:rPr>
              <a:t>ЗАПИСЬ В ПЕРВЫЙ КЛАСС ЧЕРЕЗ ЕПГУ!</a:t>
            </a:r>
            <a:endParaRPr lang="ru-RU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ea typeface="Cambria" pitchFamily="18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 flipV="1">
            <a:off x="6344996" y="529688"/>
            <a:ext cx="448713" cy="45719"/>
          </a:xfrm>
          <a:custGeom>
            <a:avLst/>
            <a:gdLst>
              <a:gd name="connsiteX0" fmla="*/ 0 w 432044"/>
              <a:gd name="connsiteY0" fmla="*/ 0 h 45719"/>
              <a:gd name="connsiteX1" fmla="*/ 432044 w 432044"/>
              <a:gd name="connsiteY1" fmla="*/ 0 h 45719"/>
              <a:gd name="connsiteX2" fmla="*/ 432044 w 432044"/>
              <a:gd name="connsiteY2" fmla="*/ 45719 h 45719"/>
              <a:gd name="connsiteX3" fmla="*/ 0 w 432044"/>
              <a:gd name="connsiteY3" fmla="*/ 45719 h 45719"/>
              <a:gd name="connsiteX4" fmla="*/ 0 w 432044"/>
              <a:gd name="connsiteY4" fmla="*/ 0 h 45719"/>
              <a:gd name="connsiteX0" fmla="*/ 0 w 448713"/>
              <a:gd name="connsiteY0" fmla="*/ 0 h 45719"/>
              <a:gd name="connsiteX1" fmla="*/ 432044 w 448713"/>
              <a:gd name="connsiteY1" fmla="*/ 0 h 45719"/>
              <a:gd name="connsiteX2" fmla="*/ 448713 w 448713"/>
              <a:gd name="connsiteY2" fmla="*/ 45719 h 45719"/>
              <a:gd name="connsiteX3" fmla="*/ 0 w 448713"/>
              <a:gd name="connsiteY3" fmla="*/ 45719 h 45719"/>
              <a:gd name="connsiteX4" fmla="*/ 0 w 448713"/>
              <a:gd name="connsiteY4" fmla="*/ 0 h 4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8713" h="45719">
                <a:moveTo>
                  <a:pt x="0" y="0"/>
                </a:moveTo>
                <a:lnTo>
                  <a:pt x="432044" y="0"/>
                </a:lnTo>
                <a:lnTo>
                  <a:pt x="448713" y="45719"/>
                </a:lnTo>
                <a:lnTo>
                  <a:pt x="0" y="45719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8" name="Picture 14" descr="C:\Users\dolgov\Downloads\pngegg.png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966" y="5934015"/>
            <a:ext cx="953794" cy="953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Скругленный прямоугольник 56"/>
          <p:cNvSpPr/>
          <p:nvPr/>
        </p:nvSpPr>
        <p:spPr>
          <a:xfrm>
            <a:off x="4092768" y="2106249"/>
            <a:ext cx="1834468" cy="374431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Подать заявление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4599933" y="976978"/>
            <a:ext cx="1718804" cy="317149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Войти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3800986" y="3031045"/>
            <a:ext cx="1834468" cy="374431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В другом регионе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 flipH="1">
            <a:off x="-9521" y="3700657"/>
            <a:ext cx="564832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Заголовок 1"/>
          <p:cNvSpPr txBox="1">
            <a:spLocks/>
          </p:cNvSpPr>
          <p:nvPr/>
        </p:nvSpPr>
        <p:spPr>
          <a:xfrm>
            <a:off x="411009" y="3793682"/>
            <a:ext cx="4598993" cy="9188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Система предложит заполнить </a:t>
            </a:r>
            <a:r>
              <a:rPr lang="ru-RU" sz="1600" b="1" dirty="0" smtClean="0">
                <a:solidFill>
                  <a:srgbClr val="0070C0"/>
                </a:solidFill>
                <a:latin typeface="Arial Narrow" pitchFamily="34" charset="0"/>
                <a:ea typeface="Cambria" pitchFamily="18" charset="0"/>
                <a:cs typeface="+mj-cs"/>
              </a:rPr>
              <a:t>новое заявление</a:t>
            </a:r>
            <a:br>
              <a:rPr lang="ru-RU" sz="1600" b="1" dirty="0" smtClean="0">
                <a:solidFill>
                  <a:srgbClr val="0070C0"/>
                </a:solidFill>
                <a:latin typeface="Arial Narrow" pitchFamily="34" charset="0"/>
                <a:ea typeface="Cambria" pitchFamily="18" charset="0"/>
                <a:cs typeface="+mj-cs"/>
              </a:rPr>
            </a:br>
            <a:r>
              <a:rPr lang="ru-RU" sz="1600" b="1" dirty="0" smtClean="0">
                <a:solidFill>
                  <a:srgbClr val="0070C0"/>
                </a:solidFill>
                <a:latin typeface="Arial Narrow" pitchFamily="34" charset="0"/>
                <a:ea typeface="Cambria" pitchFamily="18" charset="0"/>
                <a:cs typeface="+mj-cs"/>
              </a:rPr>
              <a:t> 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или  </a:t>
            </a:r>
            <a:r>
              <a:rPr lang="ru-RU" sz="1600" b="1" dirty="0" smtClean="0">
                <a:solidFill>
                  <a:srgbClr val="0070C0"/>
                </a:solidFill>
                <a:latin typeface="Arial Narrow" pitchFamily="34" charset="0"/>
                <a:ea typeface="Cambria" pitchFamily="18" charset="0"/>
                <a:cs typeface="+mj-cs"/>
              </a:rPr>
              <a:t>черновик заявления</a:t>
            </a:r>
            <a:br>
              <a:rPr lang="ru-RU" sz="1600" b="1" dirty="0" smtClean="0">
                <a:solidFill>
                  <a:srgbClr val="0070C0"/>
                </a:solidFill>
                <a:latin typeface="Arial Narrow" pitchFamily="34" charset="0"/>
                <a:ea typeface="Cambria" pitchFamily="18" charset="0"/>
                <a:cs typeface="+mj-cs"/>
              </a:rPr>
            </a:b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(если Вы ранее пытались его подать)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uLnTx/>
              <a:uFillTx/>
              <a:latin typeface="Arial Narrow" pitchFamily="34" charset="0"/>
              <a:ea typeface="Cambria" pitchFamily="18" charset="0"/>
              <a:cs typeface="+mj-cs"/>
            </a:endParaRPr>
          </a:p>
        </p:txBody>
      </p:sp>
      <p:sp>
        <p:nvSpPr>
          <p:cNvPr id="75" name="Заголовок 1"/>
          <p:cNvSpPr txBox="1">
            <a:spLocks/>
          </p:cNvSpPr>
          <p:nvPr/>
        </p:nvSpPr>
        <p:spPr>
          <a:xfrm>
            <a:off x="985592" y="4900350"/>
            <a:ext cx="5957740" cy="9188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Если выбрать </a:t>
            </a:r>
            <a:r>
              <a:rPr lang="ru-RU" sz="1600" b="1" dirty="0" smtClean="0">
                <a:solidFill>
                  <a:srgbClr val="0070C0"/>
                </a:solidFill>
                <a:latin typeface="Arial Narrow" pitchFamily="34" charset="0"/>
                <a:ea typeface="Cambria" pitchFamily="18" charset="0"/>
                <a:cs typeface="+mj-cs"/>
              </a:rPr>
              <a:t>«создать новое заявление»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, пользователю будет представлено информационное сообщение о сроках записи в первый класс. Для того, чтобы заполнить заявление, нужно выбрать </a:t>
            </a:r>
            <a:r>
              <a:rPr lang="ru-RU" sz="1600" b="1" dirty="0" smtClean="0">
                <a:solidFill>
                  <a:srgbClr val="0070C0"/>
                </a:solidFill>
                <a:latin typeface="Arial Narrow" pitchFamily="34" charset="0"/>
                <a:ea typeface="Cambria" pitchFamily="18" charset="0"/>
                <a:cs typeface="+mj-cs"/>
              </a:rPr>
              <a:t>«Начать» 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uLnTx/>
              <a:uFillTx/>
              <a:latin typeface="Arial Narrow" pitchFamily="34" charset="0"/>
              <a:ea typeface="Cambria" pitchFamily="18" charset="0"/>
              <a:cs typeface="+mj-cs"/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2" y="2739254"/>
            <a:ext cx="600074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Заголовок 1"/>
          <p:cNvSpPr txBox="1">
            <a:spLocks/>
          </p:cNvSpPr>
          <p:nvPr/>
        </p:nvSpPr>
        <p:spPr>
          <a:xfrm>
            <a:off x="6196820" y="1677032"/>
            <a:ext cx="2876261" cy="28340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Заявление для записи в первый класс можно подать:</a:t>
            </a:r>
          </a:p>
          <a:p>
            <a:pPr lvl="0" algn="r">
              <a:spcBef>
                <a:spcPct val="0"/>
              </a:spcBef>
              <a:defRPr/>
            </a:pPr>
            <a:endParaRPr lang="ru-RU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ea typeface="Cambria" pitchFamily="18" charset="0"/>
              <a:cs typeface="+mj-cs"/>
            </a:endParaRPr>
          </a:p>
          <a:p>
            <a:pPr marL="285750" lvl="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с 1 апреля до 30 июня в школу по 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закрепленной территории или </a:t>
            </a: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другую 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с учетом льгот</a:t>
            </a:r>
            <a:endParaRPr lang="ru-RU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ea typeface="Cambria" pitchFamily="18" charset="0"/>
              <a:cs typeface="+mj-cs"/>
            </a:endParaRPr>
          </a:p>
          <a:p>
            <a:pPr marL="285750" lvl="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с 6 июля до 5 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сентября</a:t>
            </a:r>
            <a:b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</a:b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в </a:t>
            </a: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любую другую 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школу</a:t>
            </a:r>
          </a:p>
          <a:p>
            <a:pPr marL="285750" lvl="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ru-RU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ea typeface="Cambria" pitchFamily="18" charset="0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Если в выбранной школе не будет мест, ребёнку предложат 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место</a:t>
            </a:r>
            <a:b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</a:b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в </a:t>
            </a: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другой школе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uLnTx/>
              <a:uFillTx/>
              <a:latin typeface="Arial Narrow" pitchFamily="34" charset="0"/>
              <a:ea typeface="Cambria" pitchFamily="18" charset="0"/>
              <a:cs typeface="+mj-cs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7194304" y="5219582"/>
            <a:ext cx="1026013" cy="374431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Начать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3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293" t="12745" r="3300" b="35177"/>
          <a:stretch/>
        </p:blipFill>
        <p:spPr bwMode="auto">
          <a:xfrm>
            <a:off x="2190454" y="2178105"/>
            <a:ext cx="197310" cy="20761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715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512" y="0"/>
            <a:ext cx="9144000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rot="5400000" flipH="1" flipV="1">
            <a:off x="2299886" y="2223262"/>
            <a:ext cx="6858000" cy="2428892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>
            <a:off x="0" y="1781246"/>
            <a:ext cx="631507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 flipV="1">
            <a:off x="1" y="4834967"/>
            <a:ext cx="5238749" cy="1025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Прямоугольник 73"/>
          <p:cNvSpPr/>
          <p:nvPr/>
        </p:nvSpPr>
        <p:spPr>
          <a:xfrm>
            <a:off x="-21432" y="6004560"/>
            <a:ext cx="9203532" cy="88440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69" name="Заголовок 1"/>
          <p:cNvSpPr txBox="1">
            <a:spLocks/>
          </p:cNvSpPr>
          <p:nvPr/>
        </p:nvSpPr>
        <p:spPr>
          <a:xfrm>
            <a:off x="5724128" y="6034556"/>
            <a:ext cx="3775271" cy="8234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ea typeface="Cambria" pitchFamily="18" charset="0"/>
                <a:cs typeface="+mj-cs"/>
              </a:rPr>
              <a:t>Уведомления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ea typeface="Cambria" pitchFamily="18" charset="0"/>
                <a:cs typeface="+mj-cs"/>
              </a:rPr>
              <a:t> о статусе заявления будут приходить на электронную почту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itchFamily="34" charset="0"/>
              <a:ea typeface="Cambria" pitchFamily="18" charset="0"/>
              <a:cs typeface="+mj-cs"/>
            </a:endParaRPr>
          </a:p>
        </p:txBody>
      </p:sp>
      <p:sp>
        <p:nvSpPr>
          <p:cNvPr id="71" name="Заголовок 1"/>
          <p:cNvSpPr txBox="1">
            <a:spLocks/>
          </p:cNvSpPr>
          <p:nvPr/>
        </p:nvSpPr>
        <p:spPr>
          <a:xfrm>
            <a:off x="56244" y="6196257"/>
            <a:ext cx="4500594" cy="5000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ea typeface="Cambria" pitchFamily="18" charset="0"/>
                <a:cs typeface="+mj-cs"/>
              </a:rPr>
              <a:t>Техническая и методологическая поддержка: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(4862) 43-25-96, 73-17-79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Narrow" pitchFamily="34" charset="0"/>
              <a:ea typeface="Cambria" pitchFamily="18" charset="0"/>
              <a:cs typeface="+mj-cs"/>
            </a:endParaRPr>
          </a:p>
        </p:txBody>
      </p:sp>
      <p:sp>
        <p:nvSpPr>
          <p:cNvPr id="86" name="Овал 85"/>
          <p:cNvSpPr/>
          <p:nvPr/>
        </p:nvSpPr>
        <p:spPr>
          <a:xfrm>
            <a:off x="67461" y="2057427"/>
            <a:ext cx="428628" cy="428628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2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Овал 86"/>
          <p:cNvSpPr/>
          <p:nvPr/>
        </p:nvSpPr>
        <p:spPr>
          <a:xfrm>
            <a:off x="67461" y="2937908"/>
            <a:ext cx="428628" cy="428628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Овал 87"/>
          <p:cNvSpPr/>
          <p:nvPr/>
        </p:nvSpPr>
        <p:spPr>
          <a:xfrm>
            <a:off x="56244" y="3960949"/>
            <a:ext cx="428628" cy="428628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2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Овал 88"/>
          <p:cNvSpPr/>
          <p:nvPr/>
        </p:nvSpPr>
        <p:spPr>
          <a:xfrm>
            <a:off x="67461" y="5059026"/>
            <a:ext cx="428628" cy="428628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32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Заголовок 1"/>
          <p:cNvSpPr txBox="1">
            <a:spLocks/>
          </p:cNvSpPr>
          <p:nvPr/>
        </p:nvSpPr>
        <p:spPr>
          <a:xfrm>
            <a:off x="683452" y="1844824"/>
            <a:ext cx="3240476" cy="7546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ru-RU" sz="1600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</a:rPr>
              <a:t>Перейдите в раздел </a:t>
            </a:r>
            <a:r>
              <a:rPr lang="ru-RU" sz="1600" b="1" spc="-50" dirty="0" smtClean="0">
                <a:solidFill>
                  <a:srgbClr val="0070C0"/>
                </a:solidFill>
                <a:latin typeface="Arial Narrow" pitchFamily="34" charset="0"/>
                <a:ea typeface="Cambria" pitchFamily="18" charset="0"/>
              </a:rPr>
              <a:t>«Школы»</a:t>
            </a:r>
            <a:r>
              <a:rPr lang="ru-RU" sz="160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</a:rPr>
              <a:t> </a:t>
            </a:r>
            <a:endParaRPr lang="ru-RU" sz="1600" spc="-5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ea typeface="Cambria" pitchFamily="18" charset="0"/>
              <a:cs typeface="+mj-cs"/>
            </a:endParaRPr>
          </a:p>
        </p:txBody>
      </p:sp>
      <p:sp>
        <p:nvSpPr>
          <p:cNvPr id="35" name="Заголовок 1"/>
          <p:cNvSpPr txBox="1">
            <a:spLocks/>
          </p:cNvSpPr>
          <p:nvPr/>
        </p:nvSpPr>
        <p:spPr>
          <a:xfrm>
            <a:off x="363234" y="686382"/>
            <a:ext cx="3687175" cy="11314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kumimoji="0" lang="ru-RU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ea typeface="Cambria" pitchFamily="18" charset="0"/>
                <a:cs typeface="+mj-cs"/>
              </a:rPr>
              <a:t>Перейдите</a:t>
            </a:r>
            <a:r>
              <a:rPr kumimoji="0" lang="ru-RU" sz="16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ea typeface="Cambria" pitchFamily="18" charset="0"/>
                <a:cs typeface="+mj-cs"/>
              </a:rPr>
              <a:t> </a:t>
            </a:r>
            <a:r>
              <a:rPr kumimoji="0" lang="ru-RU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ea typeface="Cambria" pitchFamily="18" charset="0"/>
                <a:cs typeface="+mj-cs"/>
              </a:rPr>
              <a:t>на сайт </a:t>
            </a:r>
            <a:br>
              <a:rPr kumimoji="0" lang="ru-RU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ea typeface="Cambria" pitchFamily="18" charset="0"/>
                <a:cs typeface="+mj-cs"/>
              </a:rPr>
            </a:br>
            <a:r>
              <a:rPr lang="en-US" sz="1600" b="1" u="sng" dirty="0" smtClean="0">
                <a:solidFill>
                  <a:srgbClr val="0070C0"/>
                </a:solidFill>
                <a:latin typeface="Arial Narrow" pitchFamily="34" charset="0"/>
                <a:ea typeface="Cambria" pitchFamily="18" charset="0"/>
                <a:cs typeface="+mj-cs"/>
              </a:rPr>
              <a:t>https</a:t>
            </a:r>
            <a:r>
              <a:rPr lang="en-US" sz="1600" b="1" u="sng" dirty="0">
                <a:solidFill>
                  <a:srgbClr val="0070C0"/>
                </a:solidFill>
                <a:latin typeface="Arial Narrow" pitchFamily="34" charset="0"/>
                <a:ea typeface="Cambria" pitchFamily="18" charset="0"/>
                <a:cs typeface="+mj-cs"/>
              </a:rPr>
              <a:t>://</a:t>
            </a:r>
            <a:r>
              <a:rPr lang="en-US" sz="1600" b="1" u="sng" dirty="0" smtClean="0">
                <a:solidFill>
                  <a:srgbClr val="0070C0"/>
                </a:solidFill>
                <a:latin typeface="Arial Narrow" pitchFamily="34" charset="0"/>
                <a:ea typeface="Cambria" pitchFamily="18" charset="0"/>
                <a:cs typeface="+mj-cs"/>
              </a:rPr>
              <a:t>uslugi-orel.vsopen.ru/</a:t>
            </a:r>
            <a:r>
              <a:rPr lang="ru-RU" sz="1600" b="1" u="sng" dirty="0" smtClean="0">
                <a:solidFill>
                  <a:srgbClr val="0070C0"/>
                </a:solidFill>
                <a:latin typeface="Arial Narrow" pitchFamily="34" charset="0"/>
                <a:ea typeface="Cambria" pitchFamily="18" charset="0"/>
                <a:cs typeface="+mj-cs"/>
              </a:rPr>
              <a:t/>
            </a:r>
            <a:br>
              <a:rPr lang="ru-RU" sz="1600" b="1" u="sng" dirty="0" smtClean="0">
                <a:solidFill>
                  <a:srgbClr val="0070C0"/>
                </a:solidFill>
                <a:latin typeface="Arial Narrow" pitchFamily="34" charset="0"/>
                <a:ea typeface="Cambria" pitchFamily="18" charset="0"/>
                <a:cs typeface="+mj-cs"/>
              </a:rPr>
            </a:br>
            <a:r>
              <a:rPr lang="ru-RU" sz="1600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</a:rPr>
              <a:t>и выполнить вход в личный кабинет</a:t>
            </a:r>
            <a:endParaRPr lang="ru-RU" sz="1600" spc="-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ea typeface="Cambria" pitchFamily="18" charset="0"/>
            </a:endParaRPr>
          </a:p>
          <a:p>
            <a:pPr lvl="0" algn="r">
              <a:spcBef>
                <a:spcPct val="0"/>
              </a:spcBef>
              <a:defRPr/>
            </a:pPr>
            <a:r>
              <a:rPr lang="ru-RU" sz="16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 </a:t>
            </a:r>
          </a:p>
        </p:txBody>
      </p:sp>
      <p:sp>
        <p:nvSpPr>
          <p:cNvPr id="37" name="Овал 36"/>
          <p:cNvSpPr/>
          <p:nvPr/>
        </p:nvSpPr>
        <p:spPr>
          <a:xfrm>
            <a:off x="67461" y="976979"/>
            <a:ext cx="428628" cy="428628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2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Заголовок 1"/>
          <p:cNvSpPr txBox="1">
            <a:spLocks/>
          </p:cNvSpPr>
          <p:nvPr/>
        </p:nvSpPr>
        <p:spPr>
          <a:xfrm>
            <a:off x="179993" y="4108477"/>
            <a:ext cx="3239879" cy="4389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Внесите все необходимые данные</a:t>
            </a:r>
            <a:b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</a:b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и нажмите</a:t>
            </a:r>
            <a:r>
              <a:rPr lang="ru-RU" sz="1600" b="1" spc="-50" dirty="0">
                <a:solidFill>
                  <a:srgbClr val="FF0000"/>
                </a:solidFill>
                <a:latin typeface="Arial Narrow" pitchFamily="34" charset="0"/>
                <a:ea typeface="Cambria" pitchFamily="18" charset="0"/>
              </a:rPr>
              <a:t> </a:t>
            </a:r>
            <a:r>
              <a:rPr lang="ru-RU" sz="1600" b="1" spc="-50" dirty="0" smtClean="0">
                <a:solidFill>
                  <a:srgbClr val="0070C0"/>
                </a:solidFill>
                <a:latin typeface="Arial Narrow" pitchFamily="34" charset="0"/>
                <a:ea typeface="Cambria" pitchFamily="18" charset="0"/>
              </a:rPr>
              <a:t>«Создать заявление»</a:t>
            </a:r>
            <a:r>
              <a:rPr lang="ru-RU" sz="1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 </a:t>
            </a:r>
            <a:br>
              <a:rPr lang="ru-RU" sz="1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</a:b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uLnTx/>
              <a:uFillTx/>
              <a:latin typeface="Arial Narrow" pitchFamily="34" charset="0"/>
              <a:ea typeface="Cambria" pitchFamily="18" charset="0"/>
              <a:cs typeface="+mj-cs"/>
            </a:endParaRPr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 flipH="1" flipV="1">
            <a:off x="-18753" y="6013065"/>
            <a:ext cx="4829175" cy="9453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Прямоугольник 75"/>
          <p:cNvSpPr/>
          <p:nvPr/>
        </p:nvSpPr>
        <p:spPr>
          <a:xfrm>
            <a:off x="-3961" y="-14300"/>
            <a:ext cx="6781000" cy="5958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7" name="Блок-схема: данные 61"/>
          <p:cNvSpPr/>
          <p:nvPr/>
        </p:nvSpPr>
        <p:spPr>
          <a:xfrm flipH="1" flipV="1">
            <a:off x="6304551" y="-1"/>
            <a:ext cx="667355" cy="581554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2218"/>
              <a:gd name="connsiteY0" fmla="*/ 10000 h 10000"/>
              <a:gd name="connsiteX1" fmla="*/ 4218 w 12218"/>
              <a:gd name="connsiteY1" fmla="*/ 0 h 10000"/>
              <a:gd name="connsiteX2" fmla="*/ 12218 w 12218"/>
              <a:gd name="connsiteY2" fmla="*/ 0 h 10000"/>
              <a:gd name="connsiteX3" fmla="*/ 10218 w 12218"/>
              <a:gd name="connsiteY3" fmla="*/ 10000 h 10000"/>
              <a:gd name="connsiteX4" fmla="*/ 0 w 12218"/>
              <a:gd name="connsiteY4" fmla="*/ 10000 h 10000"/>
              <a:gd name="connsiteX0" fmla="*/ 0 w 10810"/>
              <a:gd name="connsiteY0" fmla="*/ 10000 h 10000"/>
              <a:gd name="connsiteX1" fmla="*/ 2810 w 10810"/>
              <a:gd name="connsiteY1" fmla="*/ 0 h 10000"/>
              <a:gd name="connsiteX2" fmla="*/ 10810 w 10810"/>
              <a:gd name="connsiteY2" fmla="*/ 0 h 10000"/>
              <a:gd name="connsiteX3" fmla="*/ 8810 w 10810"/>
              <a:gd name="connsiteY3" fmla="*/ 10000 h 10000"/>
              <a:gd name="connsiteX4" fmla="*/ 0 w 10810"/>
              <a:gd name="connsiteY4" fmla="*/ 10000 h 10000"/>
              <a:gd name="connsiteX0" fmla="*/ 0 w 10810"/>
              <a:gd name="connsiteY0" fmla="*/ 10000 h 10000"/>
              <a:gd name="connsiteX1" fmla="*/ 2364 w 10810"/>
              <a:gd name="connsiteY1" fmla="*/ 48 h 10000"/>
              <a:gd name="connsiteX2" fmla="*/ 10810 w 10810"/>
              <a:gd name="connsiteY2" fmla="*/ 0 h 10000"/>
              <a:gd name="connsiteX3" fmla="*/ 8810 w 10810"/>
              <a:gd name="connsiteY3" fmla="*/ 10000 h 10000"/>
              <a:gd name="connsiteX4" fmla="*/ 0 w 10810"/>
              <a:gd name="connsiteY4" fmla="*/ 10000 h 10000"/>
              <a:gd name="connsiteX0" fmla="*/ 0 w 10810"/>
              <a:gd name="connsiteY0" fmla="*/ 10000 h 10000"/>
              <a:gd name="connsiteX1" fmla="*/ 3174 w 10810"/>
              <a:gd name="connsiteY1" fmla="*/ 89 h 10000"/>
              <a:gd name="connsiteX2" fmla="*/ 10810 w 10810"/>
              <a:gd name="connsiteY2" fmla="*/ 0 h 10000"/>
              <a:gd name="connsiteX3" fmla="*/ 8810 w 10810"/>
              <a:gd name="connsiteY3" fmla="*/ 10000 h 10000"/>
              <a:gd name="connsiteX4" fmla="*/ 0 w 1081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10" h="10000">
                <a:moveTo>
                  <a:pt x="0" y="10000"/>
                </a:moveTo>
                <a:lnTo>
                  <a:pt x="3174" y="89"/>
                </a:lnTo>
                <a:lnTo>
                  <a:pt x="10810" y="0"/>
                </a:lnTo>
                <a:lnTo>
                  <a:pt x="8810" y="10000"/>
                </a:lnTo>
                <a:lnTo>
                  <a:pt x="0" y="1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270558" y="38822"/>
            <a:ext cx="5933289" cy="473195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</a:rPr>
              <a:t>ЗАПИСЬ В ПЕРВЫЙ КЛАСС ЧЕРЕЗ </a:t>
            </a:r>
            <a:b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</a:rPr>
            </a:b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</a:rPr>
              <a:t>ПОРТАЛ МУНИЦИПАЛЬНЫХ УСЛУГ!</a:t>
            </a:r>
            <a:endParaRPr lang="ru-RU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ea typeface="Cambria" pitchFamily="18" charset="0"/>
            </a:endParaRPr>
          </a:p>
        </p:txBody>
      </p:sp>
      <p:cxnSp>
        <p:nvCxnSpPr>
          <p:cNvPr id="78" name="Прямая соединительная линия 77"/>
          <p:cNvCxnSpPr/>
          <p:nvPr/>
        </p:nvCxnSpPr>
        <p:spPr>
          <a:xfrm flipV="1">
            <a:off x="6750656" y="-67491"/>
            <a:ext cx="221251" cy="624704"/>
          </a:xfrm>
          <a:prstGeom prst="line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Прямоугольник 82"/>
          <p:cNvSpPr/>
          <p:nvPr/>
        </p:nvSpPr>
        <p:spPr>
          <a:xfrm flipV="1">
            <a:off x="6344996" y="529688"/>
            <a:ext cx="448713" cy="45719"/>
          </a:xfrm>
          <a:custGeom>
            <a:avLst/>
            <a:gdLst>
              <a:gd name="connsiteX0" fmla="*/ 0 w 432044"/>
              <a:gd name="connsiteY0" fmla="*/ 0 h 45719"/>
              <a:gd name="connsiteX1" fmla="*/ 432044 w 432044"/>
              <a:gd name="connsiteY1" fmla="*/ 0 h 45719"/>
              <a:gd name="connsiteX2" fmla="*/ 432044 w 432044"/>
              <a:gd name="connsiteY2" fmla="*/ 45719 h 45719"/>
              <a:gd name="connsiteX3" fmla="*/ 0 w 432044"/>
              <a:gd name="connsiteY3" fmla="*/ 45719 h 45719"/>
              <a:gd name="connsiteX4" fmla="*/ 0 w 432044"/>
              <a:gd name="connsiteY4" fmla="*/ 0 h 45719"/>
              <a:gd name="connsiteX0" fmla="*/ 0 w 448713"/>
              <a:gd name="connsiteY0" fmla="*/ 0 h 45719"/>
              <a:gd name="connsiteX1" fmla="*/ 432044 w 448713"/>
              <a:gd name="connsiteY1" fmla="*/ 0 h 45719"/>
              <a:gd name="connsiteX2" fmla="*/ 448713 w 448713"/>
              <a:gd name="connsiteY2" fmla="*/ 45719 h 45719"/>
              <a:gd name="connsiteX3" fmla="*/ 0 w 448713"/>
              <a:gd name="connsiteY3" fmla="*/ 45719 h 45719"/>
              <a:gd name="connsiteX4" fmla="*/ 0 w 448713"/>
              <a:gd name="connsiteY4" fmla="*/ 0 h 4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8713" h="45719">
                <a:moveTo>
                  <a:pt x="0" y="0"/>
                </a:moveTo>
                <a:lnTo>
                  <a:pt x="432044" y="0"/>
                </a:lnTo>
                <a:lnTo>
                  <a:pt x="448713" y="45719"/>
                </a:lnTo>
                <a:lnTo>
                  <a:pt x="0" y="45719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0" name="Прямая соединительная линия 119"/>
          <p:cNvCxnSpPr/>
          <p:nvPr/>
        </p:nvCxnSpPr>
        <p:spPr>
          <a:xfrm flipV="1">
            <a:off x="5010002" y="5084836"/>
            <a:ext cx="133525" cy="377008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/>
          <p:nvPr/>
        </p:nvCxnSpPr>
        <p:spPr>
          <a:xfrm flipH="1">
            <a:off x="-15783" y="6029251"/>
            <a:ext cx="9103518" cy="0"/>
          </a:xfrm>
          <a:prstGeom prst="line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8" name="Picture 14" descr="C:\Users\dolgov\Downloads\pngegg.pn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5966" y="5934015"/>
            <a:ext cx="1010260" cy="1010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8" name="Прямая соединительная линия 47"/>
          <p:cNvCxnSpPr/>
          <p:nvPr/>
        </p:nvCxnSpPr>
        <p:spPr>
          <a:xfrm flipH="1">
            <a:off x="-9521" y="3700657"/>
            <a:ext cx="567689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Заголовок 1"/>
          <p:cNvSpPr txBox="1">
            <a:spLocks/>
          </p:cNvSpPr>
          <p:nvPr/>
        </p:nvSpPr>
        <p:spPr>
          <a:xfrm>
            <a:off x="-1489236" y="4851954"/>
            <a:ext cx="4345376" cy="9188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Проверьте корректность </a:t>
            </a:r>
            <a:b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</a:b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введённых данных </a:t>
            </a:r>
            <a:b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</a:b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и нажмите</a:t>
            </a:r>
            <a:r>
              <a:rPr lang="ru-RU" sz="1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 </a:t>
            </a:r>
            <a:r>
              <a:rPr lang="ru-RU" sz="1600" b="1" spc="-50" dirty="0" smtClean="0">
                <a:solidFill>
                  <a:srgbClr val="0070C0"/>
                </a:solidFill>
                <a:latin typeface="Arial Narrow" pitchFamily="34" charset="0"/>
                <a:ea typeface="Cambria" pitchFamily="18" charset="0"/>
              </a:rPr>
              <a:t>«Подтверждаю»</a:t>
            </a:r>
            <a:r>
              <a:rPr lang="ru-RU" sz="1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  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uLnTx/>
              <a:uFillTx/>
              <a:latin typeface="Arial Narrow" pitchFamily="34" charset="0"/>
              <a:ea typeface="Cambria" pitchFamily="18" charset="0"/>
              <a:cs typeface="+mj-cs"/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11412" y="2739254"/>
            <a:ext cx="600074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9423" y="897688"/>
            <a:ext cx="1222176" cy="956486"/>
          </a:xfrm>
          <a:prstGeom prst="rect">
            <a:avLst/>
          </a:prstGeom>
        </p:spPr>
      </p:pic>
      <p:sp>
        <p:nvSpPr>
          <p:cNvPr id="42" name="Заголовок 1"/>
          <p:cNvSpPr txBox="1">
            <a:spLocks/>
          </p:cNvSpPr>
          <p:nvPr/>
        </p:nvSpPr>
        <p:spPr>
          <a:xfrm>
            <a:off x="-180644" y="2802831"/>
            <a:ext cx="3240476" cy="7546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endParaRPr kumimoji="0" lang="ru-RU" sz="1600" b="1" i="0" u="none" strike="noStrike" kern="1200" cap="none" spc="-50" normalizeH="0" baseline="0" noProof="0" dirty="0">
              <a:ln>
                <a:noFill/>
              </a:ln>
              <a:solidFill>
                <a:srgbClr val="FF0000"/>
              </a:solidFill>
              <a:uLnTx/>
              <a:uFillTx/>
              <a:latin typeface="Arial Narrow" pitchFamily="34" charset="0"/>
              <a:ea typeface="Cambria" pitchFamily="18" charset="0"/>
              <a:cs typeface="+mj-cs"/>
            </a:endParaRPr>
          </a:p>
        </p:txBody>
      </p:sp>
      <p:sp>
        <p:nvSpPr>
          <p:cNvPr id="40" name="Заголовок 1"/>
          <p:cNvSpPr txBox="1">
            <a:spLocks/>
          </p:cNvSpPr>
          <p:nvPr/>
        </p:nvSpPr>
        <p:spPr>
          <a:xfrm>
            <a:off x="304634" y="2764530"/>
            <a:ext cx="3240476" cy="7546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r>
              <a:rPr lang="ru-RU" sz="1600" spc="-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</a:rPr>
              <a:t>Выберете район, </a:t>
            </a:r>
            <a:br>
              <a:rPr lang="ru-RU" sz="1600" spc="-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</a:rPr>
            </a:br>
            <a:r>
              <a:rPr lang="ru-RU" sz="1600" spc="-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</a:rPr>
              <a:t>образовательное учреждение </a:t>
            </a:r>
            <a:r>
              <a:rPr lang="ru-RU" sz="1600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</a:rPr>
              <a:t/>
            </a:r>
            <a:br>
              <a:rPr lang="ru-RU" sz="1600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</a:rPr>
            </a:br>
            <a:r>
              <a:rPr lang="ru-RU" sz="1600" spc="-5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</a:rPr>
              <a:t>и нажмите </a:t>
            </a:r>
            <a:r>
              <a:rPr lang="ru-RU" sz="1600" b="1" spc="-50" dirty="0">
                <a:solidFill>
                  <a:srgbClr val="0070C0"/>
                </a:solidFill>
                <a:latin typeface="Arial Narrow" pitchFamily="34" charset="0"/>
                <a:ea typeface="Cambria" pitchFamily="18" charset="0"/>
              </a:rPr>
              <a:t>«Подать заявление</a:t>
            </a:r>
            <a:r>
              <a:rPr lang="ru-RU" sz="1600" b="1" spc="-50" dirty="0" smtClean="0">
                <a:solidFill>
                  <a:srgbClr val="0070C0"/>
                </a:solidFill>
                <a:latin typeface="Arial Narrow" pitchFamily="34" charset="0"/>
                <a:ea typeface="Cambria" pitchFamily="18" charset="0"/>
              </a:rPr>
              <a:t>»</a:t>
            </a:r>
            <a:r>
              <a:rPr lang="ru-RU" sz="1600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</a:rPr>
              <a:t> </a:t>
            </a:r>
            <a:endParaRPr lang="ru-RU" sz="1600" spc="-5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ea typeface="Cambria" pitchFamily="18" charset="0"/>
              <a:cs typeface="+mj-cs"/>
            </a:endParaRPr>
          </a:p>
        </p:txBody>
      </p:sp>
      <p:sp>
        <p:nvSpPr>
          <p:cNvPr id="41" name="Заголовок 1"/>
          <p:cNvSpPr txBox="1">
            <a:spLocks/>
          </p:cNvSpPr>
          <p:nvPr/>
        </p:nvSpPr>
        <p:spPr>
          <a:xfrm>
            <a:off x="6229316" y="2468413"/>
            <a:ext cx="2876261" cy="28340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Заявление для записи в первый класс можно подать:</a:t>
            </a:r>
          </a:p>
          <a:p>
            <a:pPr lvl="0" algn="r">
              <a:spcBef>
                <a:spcPct val="0"/>
              </a:spcBef>
              <a:defRPr/>
            </a:pPr>
            <a:endParaRPr lang="ru-RU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ea typeface="Cambria" pitchFamily="18" charset="0"/>
              <a:cs typeface="+mj-cs"/>
            </a:endParaRPr>
          </a:p>
          <a:p>
            <a:pPr marL="285750" lvl="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с 1 апреля до 30 июня в школу </a:t>
            </a: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</a:rPr>
              <a:t>по закрепленной территории 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или </a:t>
            </a: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другую 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с учетом льгот</a:t>
            </a:r>
            <a:endParaRPr lang="ru-RU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ea typeface="Cambria" pitchFamily="18" charset="0"/>
              <a:cs typeface="+mj-cs"/>
            </a:endParaRPr>
          </a:p>
          <a:p>
            <a:pPr marL="285750" lvl="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с 6 июля до 5 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сентября</a:t>
            </a:r>
            <a:b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</a:b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в </a:t>
            </a: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любую другую 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школу</a:t>
            </a:r>
          </a:p>
          <a:p>
            <a:pPr marL="285750" lvl="0" indent="-28575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ru-RU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  <a:ea typeface="Cambria" pitchFamily="18" charset="0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Если в выбранной школе не будет мест, ребёнку предложат 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место</a:t>
            </a:r>
            <a:b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</a:b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в </a:t>
            </a: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Cambria" pitchFamily="18" charset="0"/>
                <a:cs typeface="+mj-cs"/>
              </a:rPr>
              <a:t>другой школе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uLnTx/>
              <a:uFillTx/>
              <a:latin typeface="Arial Narrow" pitchFamily="34" charset="0"/>
              <a:ea typeface="Cambria" pitchFamily="18" charset="0"/>
              <a:cs typeface="+mj-cs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4150741" y="998403"/>
            <a:ext cx="2149769" cy="375024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Вход в личный кабинет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4036994" y="2057529"/>
            <a:ext cx="1544859" cy="375024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Школы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3716547" y="2993817"/>
            <a:ext cx="1801529" cy="375024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Подать заявление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3410604" y="4026386"/>
            <a:ext cx="1887279" cy="375024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Создать заявление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2927903" y="5135394"/>
            <a:ext cx="1887279" cy="375024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 pitchFamily="34" charset="0"/>
                <a:cs typeface="Arial" pitchFamily="34" charset="0"/>
              </a:rPr>
              <a:t>Подтверждаю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80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 descr="E:\rtc_prezent_png\rtc_shapk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-26988"/>
            <a:ext cx="9158288" cy="1247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Заголовок 1"/>
          <p:cNvSpPr>
            <a:spLocks noGrp="1"/>
          </p:cNvSpPr>
          <p:nvPr>
            <p:ph type="ctrTitle"/>
          </p:nvPr>
        </p:nvSpPr>
        <p:spPr>
          <a:xfrm>
            <a:off x="2927026" y="62105"/>
            <a:ext cx="4813326" cy="1055688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sz="2800" b="1" dirty="0" smtClean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Подача заявления </a:t>
            </a:r>
            <a:br>
              <a:rPr lang="ru-RU" altLang="ru-RU" sz="2800" b="1" dirty="0" smtClean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ru-RU" altLang="ru-RU" sz="2800" b="1" dirty="0" smtClean="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не по месту регистрации</a:t>
            </a:r>
          </a:p>
        </p:txBody>
      </p:sp>
      <p:pic>
        <p:nvPicPr>
          <p:cNvPr id="2253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583363"/>
            <a:ext cx="939641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3" name="AutoShape 4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2534" name="AutoShape 6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296863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2535" name="AutoShape 8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449263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2536" name="AutoShape 17" descr="https://www.pngkey.com/png/full/45-453882_open-laptop-icon.png"/>
          <p:cNvSpPr>
            <a:spLocks noChangeAspect="1" noChangeArrowheads="1"/>
          </p:cNvSpPr>
          <p:nvPr/>
        </p:nvSpPr>
        <p:spPr bwMode="auto">
          <a:xfrm>
            <a:off x="601663" y="3127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2537" name="AutoShape 28" descr="https://www.pinclipart.com/picdir/middle/327-3277775_service-catalog-academic-technologies-transparent-background-e-waste.png"/>
          <p:cNvSpPr>
            <a:spLocks noChangeAspect="1" noChangeArrowheads="1"/>
          </p:cNvSpPr>
          <p:nvPr/>
        </p:nvSpPr>
        <p:spPr bwMode="auto">
          <a:xfrm>
            <a:off x="754063" y="4651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2538" name="AutoShape 2" descr="https://www.clipartmax.com/png/full/103-1038590_file-emoji-u1f4bb-svg-computer-emoji-black-and-white.png"/>
          <p:cNvSpPr>
            <a:spLocks noChangeAspect="1" noChangeArrowheads="1"/>
          </p:cNvSpPr>
          <p:nvPr/>
        </p:nvSpPr>
        <p:spPr bwMode="auto">
          <a:xfrm>
            <a:off x="906463" y="6175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2539" name="AutoShape 13" descr="https://www.pinclipart.com/picdir/middle/327-3277775_service-catalog-academic-technologies-transparent-background-e-waste.png"/>
          <p:cNvSpPr>
            <a:spLocks noChangeAspect="1" noChangeArrowheads="1"/>
          </p:cNvSpPr>
          <p:nvPr/>
        </p:nvSpPr>
        <p:spPr bwMode="auto">
          <a:xfrm>
            <a:off x="1058863" y="769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pic>
        <p:nvPicPr>
          <p:cNvPr id="22540" name="Picture 26" descr="C:\Users\user\Desktop\фон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238" y="1916113"/>
            <a:ext cx="3997325" cy="395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2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3" t="8737" b="3896"/>
          <a:stretch>
            <a:fillRect/>
          </a:stretch>
        </p:blipFill>
        <p:spPr bwMode="auto">
          <a:xfrm>
            <a:off x="95250" y="254000"/>
            <a:ext cx="2474913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35377" y="1206886"/>
            <a:ext cx="6858957" cy="5239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70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8" name="Picture 26" descr="C:\Users\user\Desktop\фон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8893" y="1988392"/>
            <a:ext cx="3997325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3" descr="E:\rtc_prezent_png\rtc_shapk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4288" y="-26988"/>
            <a:ext cx="9158288" cy="1247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Заголовок 1"/>
          <p:cNvSpPr>
            <a:spLocks noGrp="1"/>
          </p:cNvSpPr>
          <p:nvPr>
            <p:ph type="ctrTitle"/>
          </p:nvPr>
        </p:nvSpPr>
        <p:spPr>
          <a:xfrm>
            <a:off x="144463" y="44450"/>
            <a:ext cx="8964612" cy="1055688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800" b="1" dirty="0" smtClean="0">
                <a:solidFill>
                  <a:schemeClr val="bg1"/>
                </a:solidFill>
                <a:latin typeface="Cambria" pitchFamily="18" charset="0"/>
                <a:cs typeface="Arial" pitchFamily="34" charset="0"/>
              </a:rPr>
              <a:t>Статусы ВШ                                   Статусы в личном</a:t>
            </a:r>
            <a:br>
              <a:rPr lang="ru-RU" altLang="ru-RU" sz="2800" b="1" dirty="0" smtClean="0">
                <a:solidFill>
                  <a:schemeClr val="bg1"/>
                </a:solidFill>
                <a:latin typeface="Cambria" pitchFamily="18" charset="0"/>
                <a:cs typeface="Arial" pitchFamily="34" charset="0"/>
              </a:rPr>
            </a:br>
            <a:endParaRPr lang="ru-RU" altLang="ru-RU" sz="2800" b="1" dirty="0" smtClean="0">
              <a:solidFill>
                <a:schemeClr val="bg1"/>
              </a:solidFill>
              <a:latin typeface="Cambria" pitchFamily="18" charset="0"/>
              <a:cs typeface="Arial" pitchFamily="34" charset="0"/>
            </a:endParaRPr>
          </a:p>
        </p:txBody>
      </p:sp>
      <p:pic>
        <p:nvPicPr>
          <p:cNvPr id="1946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36513" y="6597650"/>
            <a:ext cx="939641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461" name="AutoShape 4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9462" name="AutoShape 6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296863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9463" name="AutoShape 8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449263" y="1603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9464" name="AutoShape 17" descr="https://www.pngkey.com/png/full/45-453882_open-laptop-icon.png"/>
          <p:cNvSpPr>
            <a:spLocks noChangeAspect="1" noChangeArrowheads="1"/>
          </p:cNvSpPr>
          <p:nvPr/>
        </p:nvSpPr>
        <p:spPr bwMode="auto">
          <a:xfrm>
            <a:off x="601663" y="3127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9465" name="AutoShape 28" descr="https://www.pinclipart.com/picdir/middle/327-3277775_service-catalog-academic-technologies-transparent-background-e-waste.png"/>
          <p:cNvSpPr>
            <a:spLocks noChangeAspect="1" noChangeArrowheads="1"/>
          </p:cNvSpPr>
          <p:nvPr/>
        </p:nvSpPr>
        <p:spPr bwMode="auto">
          <a:xfrm>
            <a:off x="754063" y="4651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9466" name="AutoShape 2" descr="https://www.clipartmax.com/png/full/103-1038590_file-emoji-u1f4bb-svg-computer-emoji-black-and-white.png"/>
          <p:cNvSpPr>
            <a:spLocks noChangeAspect="1" noChangeArrowheads="1"/>
          </p:cNvSpPr>
          <p:nvPr/>
        </p:nvSpPr>
        <p:spPr bwMode="auto">
          <a:xfrm>
            <a:off x="906463" y="6175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9467" name="AutoShape 13" descr="https://www.pinclipart.com/picdir/middle/327-3277775_service-catalog-academic-technologies-transparent-background-e-waste.png"/>
          <p:cNvSpPr>
            <a:spLocks noChangeAspect="1" noChangeArrowheads="1"/>
          </p:cNvSpPr>
          <p:nvPr/>
        </p:nvSpPr>
        <p:spPr bwMode="auto">
          <a:xfrm>
            <a:off x="1058863" y="769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altLang="ru-RU">
              <a:solidFill>
                <a:srgbClr val="000000"/>
              </a:solidFill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4564856" y="1241474"/>
            <a:ext cx="12700" cy="5453063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4572000" y="1556792"/>
            <a:ext cx="144463" cy="1444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9471" name="Прямоугольник 16"/>
          <p:cNvSpPr>
            <a:spLocks noChangeArrowheads="1"/>
          </p:cNvSpPr>
          <p:nvPr/>
        </p:nvSpPr>
        <p:spPr bwMode="auto">
          <a:xfrm>
            <a:off x="4791853" y="1321202"/>
            <a:ext cx="43204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Статус «Заявление принято» </a:t>
            </a:r>
            <a:br>
              <a:rPr lang="ru-RU" alt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Заявление будет рассмотрено ведомством </a:t>
            </a:r>
            <a:br>
              <a:rPr lang="ru-RU" alt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установленные регламентом сроки</a:t>
            </a:r>
            <a:endParaRPr lang="ru-RU" altLang="ru-RU" sz="1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316677" y="1556922"/>
            <a:ext cx="475720" cy="47086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latin typeface="Impact" panose="020B0806030902050204" pitchFamily="34" charset="0"/>
              </a:rPr>
              <a:t>1</a:t>
            </a:r>
            <a:endParaRPr lang="ru-RU" sz="2400" dirty="0">
              <a:latin typeface="Impact" panose="020B0806030902050204" pitchFamily="34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4348832" y="4436971"/>
            <a:ext cx="432048" cy="43204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latin typeface="Impact" panose="020B0806030902050204" pitchFamily="34" charset="0"/>
              </a:rPr>
              <a:t>3</a:t>
            </a:r>
            <a:endParaRPr lang="ru-RU" sz="2400" dirty="0">
              <a:latin typeface="Impact" panose="020B0806030902050204" pitchFamily="34" charset="0"/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133206" y="1235833"/>
            <a:ext cx="4033493" cy="1013394"/>
          </a:xfrm>
          <a:prstGeom prst="round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319738" y="2598245"/>
            <a:ext cx="449906" cy="47041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latin typeface="Impact" panose="020B0806030902050204" pitchFamily="34" charset="0"/>
              </a:rPr>
              <a:t>2</a:t>
            </a:r>
            <a:endParaRPr lang="ru-RU" sz="2400" dirty="0">
              <a:latin typeface="Impact" panose="020B0806030902050204" pitchFamily="34" charset="0"/>
            </a:endParaRPr>
          </a:p>
        </p:txBody>
      </p:sp>
      <p:sp>
        <p:nvSpPr>
          <p:cNvPr id="19482" name="Прямоугольник 1"/>
          <p:cNvSpPr>
            <a:spLocks noChangeArrowheads="1"/>
          </p:cNvSpPr>
          <p:nvPr/>
        </p:nvSpPr>
        <p:spPr bwMode="auto">
          <a:xfrm>
            <a:off x="-244119" y="1259597"/>
            <a:ext cx="4572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92075" algn="ctr"/>
            <a:r>
              <a:rPr lang="ru-RU" alt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Статус «Заявление п</a:t>
            </a:r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ринято</a:t>
            </a:r>
            <a:b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рассмотрение»</a:t>
            </a:r>
            <a:b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Заявление </a:t>
            </a:r>
            <a:r>
              <a:rPr lang="ru-RU" altLang="ru-RU" sz="1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будет рассмотрено ведомством в установленные регламентом </a:t>
            </a:r>
            <a:r>
              <a:rPr lang="ru-RU" alt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сроки</a:t>
            </a:r>
          </a:p>
          <a:p>
            <a:pPr indent="92075" algn="ctr"/>
            <a:r>
              <a:rPr lang="ru-RU" alt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Первоначальный статус</a:t>
            </a:r>
            <a:endParaRPr lang="ru-RU" altLang="ru-RU" sz="1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92075" algn="ctr"/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92075" algn="ctr"/>
            <a:endParaRPr lang="ru-RU" altLang="ru-RU" sz="14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4930312" y="4336943"/>
            <a:ext cx="4061739" cy="623920"/>
          </a:xfrm>
          <a:prstGeom prst="round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92075" algn="ctr"/>
            <a:r>
              <a:rPr lang="ru-RU" alt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Статус «</a:t>
            </a: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Записан в школу»</a:t>
            </a:r>
          </a:p>
          <a:p>
            <a:pPr indent="92075" algn="ctr"/>
            <a:r>
              <a:rPr lang="ru-RU" sz="1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случае приема в </a:t>
            </a:r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ОО</a:t>
            </a:r>
            <a:b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altLang="ru-RU" sz="1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4930312" y="2400153"/>
            <a:ext cx="4061737" cy="881646"/>
            <a:chOff x="4668934" y="3380174"/>
            <a:chExt cx="4427984" cy="748516"/>
          </a:xfrm>
        </p:grpSpPr>
        <p:sp>
          <p:nvSpPr>
            <p:cNvPr id="51" name="Скругленный прямоугольник 50"/>
            <p:cNvSpPr/>
            <p:nvPr/>
          </p:nvSpPr>
          <p:spPr>
            <a:xfrm>
              <a:off x="4668934" y="3380174"/>
              <a:ext cx="4427984" cy="748516"/>
            </a:xfrm>
            <a:prstGeom prst="roundRect">
              <a:avLst/>
            </a:prstGeom>
            <a:no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8" name="Прямоугольник 49"/>
            <p:cNvSpPr>
              <a:spLocks noChangeArrowheads="1"/>
            </p:cNvSpPr>
            <p:nvPr/>
          </p:nvSpPr>
          <p:spPr bwMode="auto">
            <a:xfrm>
              <a:off x="4739483" y="3420804"/>
              <a:ext cx="4312545" cy="6009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fontAlgn="base"/>
              <a:r>
                <a:rPr lang="ru-RU" altLang="ru-RU" sz="1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Статус «Проверка документов</a:t>
              </a:r>
              <a:r>
                <a:rPr lang="ru-RU" sz="1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»</a:t>
              </a:r>
            </a:p>
            <a:p>
              <a:pPr algn="ctr" fontAlgn="base"/>
              <a:r>
                <a:rPr lang="ru-RU" sz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Уточнение информации по документам </a:t>
              </a:r>
            </a:p>
            <a:p>
              <a:pPr algn="ctr" fontAlgn="base"/>
              <a:endPara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133205" y="5106745"/>
            <a:ext cx="4032134" cy="1453789"/>
            <a:chOff x="-4690981" y="4404206"/>
            <a:chExt cx="4501410" cy="1668721"/>
          </a:xfrm>
        </p:grpSpPr>
        <p:sp>
          <p:nvSpPr>
            <p:cNvPr id="37" name="Прямоугольник 16"/>
            <p:cNvSpPr>
              <a:spLocks noChangeArrowheads="1"/>
            </p:cNvSpPr>
            <p:nvPr/>
          </p:nvSpPr>
          <p:spPr bwMode="auto">
            <a:xfrm>
              <a:off x="-4690981" y="4483295"/>
              <a:ext cx="4361405" cy="13777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indent="92075" algn="ctr"/>
              <a:r>
                <a:rPr lang="ru-RU" altLang="ru-RU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Статус «</a:t>
              </a:r>
              <a:r>
                <a:rPr lang="ru-RU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Отказано в предоставлении услуги» </a:t>
              </a:r>
              <a:r>
                <a:rPr lang="ru-RU" sz="1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/>
              </a:r>
              <a:br>
                <a:rPr lang="ru-RU" sz="1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</a:br>
              <a:r>
                <a:rPr lang="ru-RU" sz="12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В </a:t>
              </a:r>
              <a:r>
                <a:rPr lang="ru-RU" sz="12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случае отказа в предоставлении услуги написать </a:t>
              </a:r>
              <a:r>
                <a:rPr lang="ru-RU" sz="12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комментарий (правомерный отказ)</a:t>
              </a:r>
              <a:endParaRPr lang="ru-RU" sz="1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indent="92075" algn="ctr"/>
              <a:r>
                <a:rPr lang="ru-RU" altLang="ru-RU" sz="12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ВАЖНО!!!</a:t>
              </a:r>
            </a:p>
            <a:p>
              <a:pPr indent="92075" algn="ctr"/>
              <a:r>
                <a:rPr lang="ru-RU" altLang="ru-RU" sz="1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Основания для отклонения должны быть прописаны в регламенте по оказанию услуги</a:t>
              </a:r>
            </a:p>
          </p:txBody>
        </p:sp>
        <p:sp>
          <p:nvSpPr>
            <p:cNvPr id="39" name="Скругленный прямоугольник 38"/>
            <p:cNvSpPr/>
            <p:nvPr/>
          </p:nvSpPr>
          <p:spPr>
            <a:xfrm>
              <a:off x="-4689563" y="4404206"/>
              <a:ext cx="4499992" cy="1668721"/>
            </a:xfrm>
            <a:prstGeom prst="roundRect">
              <a:avLst/>
            </a:prstGeom>
            <a:no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49" name="Скругленный прямоугольник 48"/>
          <p:cNvSpPr/>
          <p:nvPr/>
        </p:nvSpPr>
        <p:spPr>
          <a:xfrm>
            <a:off x="4930314" y="1241475"/>
            <a:ext cx="4049052" cy="1042498"/>
          </a:xfrm>
          <a:prstGeom prst="round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92075" algn="ctr"/>
            <a:endParaRPr lang="ru-RU" alt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6" name="Группа 45"/>
          <p:cNvGrpSpPr/>
          <p:nvPr/>
        </p:nvGrpSpPr>
        <p:grpSpPr>
          <a:xfrm>
            <a:off x="133206" y="2365224"/>
            <a:ext cx="4033493" cy="927023"/>
            <a:chOff x="4501777" y="3226531"/>
            <a:chExt cx="4541786" cy="470645"/>
          </a:xfrm>
        </p:grpSpPr>
        <p:sp>
          <p:nvSpPr>
            <p:cNvPr id="47" name="Скругленный прямоугольник 46"/>
            <p:cNvSpPr/>
            <p:nvPr/>
          </p:nvSpPr>
          <p:spPr>
            <a:xfrm>
              <a:off x="4501777" y="3226531"/>
              <a:ext cx="4541786" cy="451974"/>
            </a:xfrm>
            <a:prstGeom prst="roundRect">
              <a:avLst/>
            </a:prstGeom>
            <a:noFill/>
            <a:ln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50" name="Прямоугольник 49"/>
            <p:cNvSpPr>
              <a:spLocks noChangeArrowheads="1"/>
            </p:cNvSpPr>
            <p:nvPr/>
          </p:nvSpPr>
          <p:spPr bwMode="auto">
            <a:xfrm>
              <a:off x="4609811" y="3244032"/>
              <a:ext cx="4356101" cy="453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base"/>
              <a:r>
                <a:rPr lang="ru-RU" altLang="ru-RU" sz="1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Статус «Принято </a:t>
              </a:r>
            </a:p>
            <a:p>
              <a:pPr algn="ctr" fontAlgn="base"/>
              <a:r>
                <a:rPr lang="ru-RU" altLang="ru-RU" sz="1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(по месту жительства)/</a:t>
              </a:r>
              <a:r>
                <a:rPr lang="ru-RU" sz="1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(не по </a:t>
              </a:r>
              <a:r>
                <a:rPr lang="ru-RU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месту жительства</a:t>
              </a:r>
              <a:r>
                <a:rPr lang="ru-RU" sz="1200" b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)»</a:t>
              </a:r>
            </a:p>
            <a:p>
              <a:pPr algn="ctr" fontAlgn="base"/>
              <a:r>
                <a:rPr lang="ru-RU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(«</a:t>
              </a:r>
              <a:r>
                <a:rPr lang="ru-RU" sz="16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Проверка документов</a:t>
              </a:r>
              <a:r>
                <a:rPr lang="ru-RU" sz="12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»)</a:t>
              </a:r>
              <a:endParaRPr 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fontAlgn="base"/>
              <a:r>
                <a:rPr lang="ru-RU" sz="12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Уточнение информации по документам </a:t>
              </a:r>
            </a:p>
          </p:txBody>
        </p:sp>
      </p:grpSp>
      <p:sp>
        <p:nvSpPr>
          <p:cNvPr id="56" name="Скругленный прямоугольник 55"/>
          <p:cNvSpPr/>
          <p:nvPr/>
        </p:nvSpPr>
        <p:spPr>
          <a:xfrm>
            <a:off x="133205" y="4377200"/>
            <a:ext cx="4028405" cy="595791"/>
          </a:xfrm>
          <a:prstGeom prst="round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92075" algn="ctr"/>
            <a:r>
              <a:rPr lang="ru-RU" alt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Статус «</a:t>
            </a: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Записан в школу»</a:t>
            </a:r>
          </a:p>
          <a:p>
            <a:pPr indent="92075" algn="ctr"/>
            <a:r>
              <a:rPr lang="ru-RU" sz="1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случае приема в </a:t>
            </a:r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ОО</a:t>
            </a:r>
            <a:b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altLang="ru-RU" sz="1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Прямоугольник 16"/>
          <p:cNvSpPr>
            <a:spLocks noChangeArrowheads="1"/>
          </p:cNvSpPr>
          <p:nvPr/>
        </p:nvSpPr>
        <p:spPr bwMode="auto">
          <a:xfrm>
            <a:off x="4737937" y="5010410"/>
            <a:ext cx="428396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92075" algn="ctr"/>
            <a:endParaRPr lang="ru-RU" alt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92075" algn="ctr"/>
            <a:endParaRPr lang="ru-RU" alt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92075" algn="ctr"/>
            <a:r>
              <a:rPr lang="ru-RU" altLang="ru-RU" sz="1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Статус </a:t>
            </a:r>
            <a:r>
              <a:rPr lang="ru-RU" alt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Отказано в предоставлении услуги»</a:t>
            </a:r>
          </a:p>
          <a:p>
            <a:pPr indent="92075" algn="ctr"/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Комментарий (</a:t>
            </a:r>
            <a:r>
              <a:rPr lang="ru-RU" sz="1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правомерный отказ)</a:t>
            </a:r>
          </a:p>
          <a:p>
            <a:pPr indent="92075" algn="ctr"/>
            <a:endParaRPr lang="ru-RU" sz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4930315" y="5102254"/>
            <a:ext cx="4049051" cy="1476838"/>
          </a:xfrm>
          <a:prstGeom prst="round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652120" y="553644"/>
            <a:ext cx="27586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2800" b="1" dirty="0">
                <a:solidFill>
                  <a:schemeClr val="bg1"/>
                </a:solidFill>
                <a:latin typeface="Cambria" pitchFamily="18" charset="0"/>
                <a:cs typeface="Arial" pitchFamily="34" charset="0"/>
              </a:rPr>
              <a:t>кабинете ЕПГУ</a:t>
            </a:r>
            <a:endParaRPr lang="ru-RU" sz="2800" dirty="0"/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4342019" y="5597811"/>
            <a:ext cx="432048" cy="43204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dirty="0">
                <a:latin typeface="Impact" panose="020B0806030902050204" pitchFamily="34" charset="0"/>
              </a:rPr>
              <a:t>4</a:t>
            </a: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-17463" y="3881361"/>
            <a:ext cx="9144000" cy="25364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133205" y="3468838"/>
            <a:ext cx="88061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cap="all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выставления финального статуса </a:t>
            </a:r>
            <a:r>
              <a:rPr lang="ru-RU" sz="16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работаем с         и        статусами </a:t>
            </a:r>
            <a:endParaRPr lang="ru-RU" sz="16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6222127" y="3495334"/>
            <a:ext cx="340444" cy="28847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latin typeface="Impact" panose="020B0806030902050204" pitchFamily="34" charset="0"/>
              </a:rPr>
              <a:t>1</a:t>
            </a:r>
            <a:endParaRPr lang="ru-RU" sz="2400" dirty="0">
              <a:latin typeface="Impact" panose="020B0806030902050204" pitchFamily="34" charset="0"/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6853154" y="3495166"/>
            <a:ext cx="341751" cy="29656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latin typeface="Impact" panose="020B0806030902050204" pitchFamily="34" charset="0"/>
              </a:rPr>
              <a:t>2</a:t>
            </a:r>
            <a:endParaRPr lang="ru-RU" sz="2400" dirty="0">
              <a:latin typeface="Impact" panose="020B080603090205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771801" y="3942118"/>
            <a:ext cx="3240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Финальные статусы 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2402</TotalTime>
  <Words>334</Words>
  <Application>Microsoft Office PowerPoint</Application>
  <PresentationFormat>Экран (4:3)</PresentationFormat>
  <Paragraphs>84</Paragraphs>
  <Slides>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Arial Narrow</vt:lpstr>
      <vt:lpstr>Calibri</vt:lpstr>
      <vt:lpstr>Cambria</vt:lpstr>
      <vt:lpstr>Impact</vt:lpstr>
      <vt:lpstr>Times New Roman</vt:lpstr>
      <vt:lpstr>Тема Office</vt:lpstr>
      <vt:lpstr>Черновик заявления на ЕПГУ</vt:lpstr>
      <vt:lpstr>ЗАПИСЬ В ПЕРВЫЙ КЛАСС ЧЕРЕЗ ЕПГУ!</vt:lpstr>
      <vt:lpstr>ЗАПИСЬ В ПЕРВЫЙ КЛАСС ЧЕРЕЗ  ПОРТАЛ МУНИЦИПАЛЬНЫХ УСЛУГ!</vt:lpstr>
      <vt:lpstr>Подача заявления  не по месту регистрации</vt:lpstr>
      <vt:lpstr>Статусы ВШ                                   Статусы в личном </vt:lpstr>
    </vt:vector>
  </TitlesOfParts>
  <Company>RePack by SPecialiST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ivanova</dc:creator>
  <cp:lastModifiedBy>школа</cp:lastModifiedBy>
  <cp:revision>261</cp:revision>
  <dcterms:created xsi:type="dcterms:W3CDTF">2021-02-15T12:56:52Z</dcterms:created>
  <dcterms:modified xsi:type="dcterms:W3CDTF">2024-07-03T06:55:49Z</dcterms:modified>
</cp:coreProperties>
</file>